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4" r:id="rId5"/>
    <p:sldId id="265" r:id="rId6"/>
    <p:sldId id="270" r:id="rId7"/>
    <p:sldId id="266" r:id="rId8"/>
    <p:sldId id="261" r:id="rId9"/>
    <p:sldId id="262" r:id="rId10"/>
    <p:sldId id="263" r:id="rId11"/>
    <p:sldId id="267" r:id="rId12"/>
    <p:sldId id="271" r:id="rId13"/>
    <p:sldId id="268" r:id="rId14"/>
    <p:sldId id="272" r:id="rId15"/>
    <p:sldId id="273"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99BE825D-0A0B-4439-8483-6D733DEE81DF}" type="datetimeFigureOut">
              <a:rPr lang="nl-NL" smtClean="0"/>
              <a:t>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34789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9BE825D-0A0B-4439-8483-6D733DEE81DF}" type="datetimeFigureOut">
              <a:rPr lang="nl-NL" smtClean="0"/>
              <a:t>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210448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9BE825D-0A0B-4439-8483-6D733DEE81DF}" type="datetimeFigureOut">
              <a:rPr lang="nl-NL" smtClean="0"/>
              <a:t>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42756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9BE825D-0A0B-4439-8483-6D733DEE81DF}" type="datetimeFigureOut">
              <a:rPr lang="nl-NL" smtClean="0"/>
              <a:t>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173751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99BE825D-0A0B-4439-8483-6D733DEE81DF}" type="datetimeFigureOut">
              <a:rPr lang="nl-NL" smtClean="0"/>
              <a:t>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92038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9BE825D-0A0B-4439-8483-6D733DEE81DF}" type="datetimeFigureOut">
              <a:rPr lang="nl-NL" smtClean="0"/>
              <a:t>4-2-2018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90934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9BE825D-0A0B-4439-8483-6D733DEE81DF}" type="datetimeFigureOut">
              <a:rPr lang="nl-NL" smtClean="0"/>
              <a:t>4-2-2018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315105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99BE825D-0A0B-4439-8483-6D733DEE81DF}" type="datetimeFigureOut">
              <a:rPr lang="nl-NL" smtClean="0"/>
              <a:t>4-2-2018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135772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9BE825D-0A0B-4439-8483-6D733DEE81DF}" type="datetimeFigureOut">
              <a:rPr lang="nl-NL" smtClean="0"/>
              <a:t>4-2-2018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67325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9BE825D-0A0B-4439-8483-6D733DEE81DF}" type="datetimeFigureOut">
              <a:rPr lang="nl-NL" smtClean="0"/>
              <a:t>4-2-2018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91632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9BE825D-0A0B-4439-8483-6D733DEE81DF}" type="datetimeFigureOut">
              <a:rPr lang="nl-NL" smtClean="0"/>
              <a:t>4-2-2018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CFD98D3-29AA-46C3-BF27-61BA4D0DE621}" type="slidenum">
              <a:rPr lang="nl-NL" smtClean="0"/>
              <a:t>‹nr.›</a:t>
            </a:fld>
            <a:endParaRPr lang="nl-NL"/>
          </a:p>
        </p:txBody>
      </p:sp>
    </p:spTree>
    <p:extLst>
      <p:ext uri="{BB962C8B-B14F-4D97-AF65-F5344CB8AC3E}">
        <p14:creationId xmlns:p14="http://schemas.microsoft.com/office/powerpoint/2010/main" val="42733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E825D-0A0B-4439-8483-6D733DEE81DF}" type="datetimeFigureOut">
              <a:rPr lang="nl-NL" smtClean="0"/>
              <a:t>4-2-2018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D98D3-29AA-46C3-BF27-61BA4D0DE621}" type="slidenum">
              <a:rPr lang="nl-NL" smtClean="0"/>
              <a:t>‹nr.›</a:t>
            </a:fld>
            <a:endParaRPr lang="nl-NL"/>
          </a:p>
        </p:txBody>
      </p:sp>
    </p:spTree>
    <p:extLst>
      <p:ext uri="{BB962C8B-B14F-4D97-AF65-F5344CB8AC3E}">
        <p14:creationId xmlns:p14="http://schemas.microsoft.com/office/powerpoint/2010/main" val="119569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Morfologie  </a:t>
            </a:r>
            <a:endParaRPr lang="nl-NL" dirty="0"/>
          </a:p>
        </p:txBody>
      </p:sp>
      <p:sp>
        <p:nvSpPr>
          <p:cNvPr id="3" name="Ondertitel 2"/>
          <p:cNvSpPr>
            <a:spLocks noGrp="1"/>
          </p:cNvSpPr>
          <p:nvPr>
            <p:ph type="subTitle" idx="1"/>
          </p:nvPr>
        </p:nvSpPr>
        <p:spPr/>
        <p:txBody>
          <a:bodyPr/>
          <a:lstStyle/>
          <a:p>
            <a:r>
              <a:rPr lang="nl-NL" dirty="0" smtClean="0"/>
              <a:t>bloem</a:t>
            </a:r>
            <a:endParaRPr lang="nl-NL" dirty="0"/>
          </a:p>
        </p:txBody>
      </p:sp>
    </p:spTree>
    <p:extLst>
      <p:ext uri="{BB962C8B-B14F-4D97-AF65-F5344CB8AC3E}">
        <p14:creationId xmlns:p14="http://schemas.microsoft.com/office/powerpoint/2010/main" val="751292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Bloeiwijzen  </a:t>
            </a:r>
            <a:endParaRPr lang="nl-NL" dirty="0"/>
          </a:p>
        </p:txBody>
      </p:sp>
      <p:sp>
        <p:nvSpPr>
          <p:cNvPr id="3" name="Tijdelijke aanduiding voor inhoud 2"/>
          <p:cNvSpPr>
            <a:spLocks noGrp="1"/>
          </p:cNvSpPr>
          <p:nvPr>
            <p:ph idx="1"/>
          </p:nvPr>
        </p:nvSpPr>
        <p:spPr/>
        <p:txBody>
          <a:bodyPr>
            <a:normAutofit fontScale="25000" lnSpcReduction="20000"/>
          </a:bodyPr>
          <a:lstStyle/>
          <a:p>
            <a:r>
              <a:rPr lang="nl-NL" sz="11200" dirty="0" smtClean="0"/>
              <a:t>hoofdje </a:t>
            </a:r>
            <a:r>
              <a:rPr lang="nl-NL" sz="7400" dirty="0" smtClean="0"/>
              <a:t>(bij composieten)</a:t>
            </a:r>
          </a:p>
          <a:p>
            <a:pPr lvl="1"/>
            <a:r>
              <a:rPr lang="nl-NL" sz="9600" dirty="0" smtClean="0"/>
              <a:t>Zonnebloem</a:t>
            </a:r>
          </a:p>
          <a:p>
            <a:pPr lvl="1"/>
            <a:r>
              <a:rPr lang="nl-NL" sz="9600" dirty="0" smtClean="0"/>
              <a:t>Kamille </a:t>
            </a:r>
          </a:p>
          <a:p>
            <a:endParaRPr lang="nl-NL" sz="11200" dirty="0"/>
          </a:p>
          <a:p>
            <a:endParaRPr lang="nl-NL" sz="11200" dirty="0" smtClean="0"/>
          </a:p>
          <a:p>
            <a:r>
              <a:rPr lang="nl-NL" sz="11200" dirty="0" smtClean="0"/>
              <a:t>aar en aartje </a:t>
            </a:r>
            <a:r>
              <a:rPr lang="nl-NL" sz="7400" dirty="0" smtClean="0"/>
              <a:t>(bij grassen)</a:t>
            </a:r>
          </a:p>
          <a:p>
            <a:endParaRPr lang="nl-NL" sz="7400" dirty="0" smtClean="0"/>
          </a:p>
          <a:p>
            <a:r>
              <a:rPr lang="nl-NL" sz="11200" dirty="0" smtClean="0"/>
              <a:t>katje </a:t>
            </a:r>
            <a:r>
              <a:rPr lang="nl-NL" sz="9600" dirty="0" smtClean="0"/>
              <a:t>(berk, wilg)</a:t>
            </a:r>
          </a:p>
          <a:p>
            <a:endParaRPr lang="nl-NL" sz="11200" dirty="0" smtClean="0"/>
          </a:p>
          <a:p>
            <a:r>
              <a:rPr lang="nl-NL" sz="11200" dirty="0" smtClean="0"/>
              <a:t>bloeikolf </a:t>
            </a:r>
            <a:r>
              <a:rPr lang="nl-NL" sz="9600" dirty="0" smtClean="0"/>
              <a:t>(aronskelk)</a:t>
            </a:r>
          </a:p>
          <a:p>
            <a:endParaRPr lang="nl-NL" sz="11200" dirty="0" smtClean="0"/>
          </a:p>
          <a:p>
            <a:endParaRPr lang="nl-NL" sz="11200" dirty="0" smtClean="0"/>
          </a:p>
          <a:p>
            <a:endParaRPr lang="nl-NL" sz="11200" dirty="0" smtClean="0"/>
          </a:p>
          <a:p>
            <a:endParaRPr lang="nl-NL" sz="11200" dirty="0" smtClean="0"/>
          </a:p>
          <a:p>
            <a:endParaRPr lang="nl-NL" sz="11200" dirty="0" smtClean="0"/>
          </a:p>
          <a:p>
            <a:endParaRPr lang="nl-NL" dirty="0" smtClean="0"/>
          </a:p>
          <a:p>
            <a:endParaRPr lang="nl-NL" dirty="0" smtClean="0"/>
          </a:p>
          <a:p>
            <a:endParaRPr lang="nl-NL" dirty="0" smtClean="0"/>
          </a:p>
        </p:txBody>
      </p:sp>
      <p:pic>
        <p:nvPicPr>
          <p:cNvPr id="4" name="Afbeelding 3"/>
          <p:cNvPicPr>
            <a:picLocks noChangeAspect="1"/>
          </p:cNvPicPr>
          <p:nvPr/>
        </p:nvPicPr>
        <p:blipFill>
          <a:blip r:embed="rId2"/>
          <a:stretch>
            <a:fillRect/>
          </a:stretch>
        </p:blipFill>
        <p:spPr>
          <a:xfrm>
            <a:off x="6004560" y="1825625"/>
            <a:ext cx="3009900" cy="1733550"/>
          </a:xfrm>
          <a:prstGeom prst="rect">
            <a:avLst/>
          </a:prstGeom>
        </p:spPr>
      </p:pic>
      <p:pic>
        <p:nvPicPr>
          <p:cNvPr id="5" name="Afbeelding 4"/>
          <p:cNvPicPr>
            <a:picLocks noChangeAspect="1"/>
          </p:cNvPicPr>
          <p:nvPr/>
        </p:nvPicPr>
        <p:blipFill>
          <a:blip r:embed="rId3"/>
          <a:stretch>
            <a:fillRect/>
          </a:stretch>
        </p:blipFill>
        <p:spPr>
          <a:xfrm>
            <a:off x="9014460" y="3120231"/>
            <a:ext cx="1485900" cy="1762125"/>
          </a:xfrm>
          <a:prstGeom prst="rect">
            <a:avLst/>
          </a:prstGeom>
        </p:spPr>
      </p:pic>
      <p:pic>
        <p:nvPicPr>
          <p:cNvPr id="6" name="Afbeelding 5"/>
          <p:cNvPicPr>
            <a:picLocks noChangeAspect="1"/>
          </p:cNvPicPr>
          <p:nvPr/>
        </p:nvPicPr>
        <p:blipFill>
          <a:blip r:embed="rId4"/>
          <a:stretch>
            <a:fillRect/>
          </a:stretch>
        </p:blipFill>
        <p:spPr>
          <a:xfrm>
            <a:off x="6454412" y="4942921"/>
            <a:ext cx="1543050" cy="1809750"/>
          </a:xfrm>
          <a:prstGeom prst="rect">
            <a:avLst/>
          </a:prstGeom>
        </p:spPr>
      </p:pic>
      <p:pic>
        <p:nvPicPr>
          <p:cNvPr id="7" name="Afbeelding 6"/>
          <p:cNvPicPr>
            <a:picLocks noChangeAspect="1"/>
          </p:cNvPicPr>
          <p:nvPr/>
        </p:nvPicPr>
        <p:blipFill>
          <a:blip r:embed="rId5"/>
          <a:stretch>
            <a:fillRect/>
          </a:stretch>
        </p:blipFill>
        <p:spPr>
          <a:xfrm>
            <a:off x="4232980" y="4008108"/>
            <a:ext cx="1771580" cy="1331436"/>
          </a:xfrm>
          <a:prstGeom prst="rect">
            <a:avLst/>
          </a:prstGeom>
        </p:spPr>
      </p:pic>
    </p:spTree>
    <p:extLst>
      <p:ext uri="{BB962C8B-B14F-4D97-AF65-F5344CB8AC3E}">
        <p14:creationId xmlns:p14="http://schemas.microsoft.com/office/powerpoint/2010/main" val="3755779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r>
              <a:rPr lang="nl-NL" dirty="0" smtClean="0"/>
              <a:t>tros </a:t>
            </a:r>
          </a:p>
          <a:p>
            <a:endParaRPr lang="nl-NL" dirty="0" smtClean="0"/>
          </a:p>
          <a:p>
            <a:r>
              <a:rPr lang="nl-NL" dirty="0" smtClean="0"/>
              <a:t>scherm </a:t>
            </a:r>
            <a:r>
              <a:rPr lang="nl-NL" sz="2400" dirty="0" smtClean="0"/>
              <a:t>(sleutelbloem, ui)</a:t>
            </a:r>
          </a:p>
          <a:p>
            <a:endParaRPr lang="nl-NL" dirty="0"/>
          </a:p>
          <a:p>
            <a:r>
              <a:rPr lang="nl-NL" dirty="0" smtClean="0"/>
              <a:t>Pluim </a:t>
            </a:r>
            <a:r>
              <a:rPr lang="nl-NL" sz="2400" dirty="0" smtClean="0"/>
              <a:t>(</a:t>
            </a:r>
            <a:r>
              <a:rPr lang="nl-NL" sz="2400" dirty="0" err="1"/>
              <a:t>S</a:t>
            </a:r>
            <a:r>
              <a:rPr lang="nl-NL" sz="2400" dirty="0" err="1" smtClean="0"/>
              <a:t>olidago</a:t>
            </a:r>
            <a:r>
              <a:rPr lang="nl-NL" sz="2400" dirty="0" smtClean="0"/>
              <a:t>, sering)</a:t>
            </a:r>
          </a:p>
          <a:p>
            <a:endParaRPr lang="nl-NL" sz="2400" dirty="0"/>
          </a:p>
          <a:p>
            <a:endParaRPr lang="nl-NL" sz="2400" dirty="0" smtClean="0"/>
          </a:p>
          <a:p>
            <a:r>
              <a:rPr lang="nl-NL" sz="2400" dirty="0" smtClean="0"/>
              <a:t>Tuil (</a:t>
            </a:r>
            <a:r>
              <a:rPr lang="nl-NL" sz="2400" dirty="0" err="1"/>
              <a:t>A</a:t>
            </a:r>
            <a:r>
              <a:rPr lang="nl-NL" sz="2400" dirty="0" err="1" smtClean="0"/>
              <a:t>chillea</a:t>
            </a:r>
            <a:r>
              <a:rPr lang="nl-NL" sz="2400" dirty="0" smtClean="0"/>
              <a:t>)</a:t>
            </a:r>
          </a:p>
          <a:p>
            <a:endParaRPr lang="nl-NL" dirty="0" smtClean="0"/>
          </a:p>
          <a:p>
            <a:pPr marL="0" indent="0">
              <a:buNone/>
            </a:pPr>
            <a:endParaRPr lang="nl-NL" sz="11200" dirty="0" smtClean="0"/>
          </a:p>
          <a:p>
            <a:endParaRPr lang="nl-NL" dirty="0"/>
          </a:p>
        </p:txBody>
      </p:sp>
      <p:pic>
        <p:nvPicPr>
          <p:cNvPr id="4" name="Afbeelding 3"/>
          <p:cNvPicPr>
            <a:picLocks noChangeAspect="1"/>
          </p:cNvPicPr>
          <p:nvPr/>
        </p:nvPicPr>
        <p:blipFill>
          <a:blip r:embed="rId2"/>
          <a:stretch>
            <a:fillRect/>
          </a:stretch>
        </p:blipFill>
        <p:spPr>
          <a:xfrm>
            <a:off x="2200136" y="829469"/>
            <a:ext cx="1495425" cy="1857375"/>
          </a:xfrm>
          <a:prstGeom prst="rect">
            <a:avLst/>
          </a:prstGeom>
        </p:spPr>
      </p:pic>
      <p:pic>
        <p:nvPicPr>
          <p:cNvPr id="5" name="Afbeelding 4"/>
          <p:cNvPicPr>
            <a:picLocks noChangeAspect="1"/>
          </p:cNvPicPr>
          <p:nvPr/>
        </p:nvPicPr>
        <p:blipFill>
          <a:blip r:embed="rId3"/>
          <a:stretch>
            <a:fillRect/>
          </a:stretch>
        </p:blipFill>
        <p:spPr>
          <a:xfrm>
            <a:off x="5887402" y="1825625"/>
            <a:ext cx="1514475" cy="1762125"/>
          </a:xfrm>
          <a:prstGeom prst="rect">
            <a:avLst/>
          </a:prstGeom>
        </p:spPr>
      </p:pic>
      <p:pic>
        <p:nvPicPr>
          <p:cNvPr id="6" name="Afbeelding 5"/>
          <p:cNvPicPr>
            <a:picLocks noChangeAspect="1"/>
          </p:cNvPicPr>
          <p:nvPr/>
        </p:nvPicPr>
        <p:blipFill>
          <a:blip r:embed="rId4"/>
          <a:stretch>
            <a:fillRect/>
          </a:stretch>
        </p:blipFill>
        <p:spPr>
          <a:xfrm>
            <a:off x="4198774" y="3431099"/>
            <a:ext cx="1438781" cy="1798476"/>
          </a:xfrm>
          <a:prstGeom prst="rect">
            <a:avLst/>
          </a:prstGeom>
        </p:spPr>
      </p:pic>
      <p:pic>
        <p:nvPicPr>
          <p:cNvPr id="7" name="Afbeelding 6"/>
          <p:cNvPicPr>
            <a:picLocks noChangeAspect="1"/>
          </p:cNvPicPr>
          <p:nvPr/>
        </p:nvPicPr>
        <p:blipFill>
          <a:blip r:embed="rId5"/>
          <a:stretch>
            <a:fillRect/>
          </a:stretch>
        </p:blipFill>
        <p:spPr>
          <a:xfrm>
            <a:off x="6644639" y="4664118"/>
            <a:ext cx="1432684" cy="1871634"/>
          </a:xfrm>
          <a:prstGeom prst="rect">
            <a:avLst/>
          </a:prstGeom>
        </p:spPr>
      </p:pic>
      <p:pic>
        <p:nvPicPr>
          <p:cNvPr id="8" name="Afbeelding 7"/>
          <p:cNvPicPr>
            <a:picLocks noChangeAspect="1"/>
          </p:cNvPicPr>
          <p:nvPr/>
        </p:nvPicPr>
        <p:blipFill>
          <a:blip r:embed="rId6"/>
          <a:stretch>
            <a:fillRect/>
          </a:stretch>
        </p:blipFill>
        <p:spPr>
          <a:xfrm>
            <a:off x="3945409" y="0"/>
            <a:ext cx="1647528" cy="2483711"/>
          </a:xfrm>
          <a:prstGeom prst="rect">
            <a:avLst/>
          </a:prstGeom>
        </p:spPr>
      </p:pic>
      <p:pic>
        <p:nvPicPr>
          <p:cNvPr id="9" name="Afbeelding 8"/>
          <p:cNvPicPr>
            <a:picLocks noChangeAspect="1"/>
          </p:cNvPicPr>
          <p:nvPr/>
        </p:nvPicPr>
        <p:blipFill>
          <a:blip r:embed="rId7"/>
          <a:stretch>
            <a:fillRect/>
          </a:stretch>
        </p:blipFill>
        <p:spPr>
          <a:xfrm flipH="1">
            <a:off x="7891961" y="960744"/>
            <a:ext cx="2284128" cy="2284128"/>
          </a:xfrm>
          <a:prstGeom prst="rect">
            <a:avLst/>
          </a:prstGeom>
        </p:spPr>
      </p:pic>
    </p:spTree>
    <p:extLst>
      <p:ext uri="{BB962C8B-B14F-4D97-AF65-F5344CB8AC3E}">
        <p14:creationId xmlns:p14="http://schemas.microsoft.com/office/powerpoint/2010/main" val="369350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r>
              <a:rPr lang="nl-NL" dirty="0" smtClean="0"/>
              <a:t>Samengestelde gevorkte bijscherm (anjers)</a:t>
            </a:r>
          </a:p>
          <a:p>
            <a:endParaRPr lang="nl-NL" dirty="0"/>
          </a:p>
          <a:p>
            <a:endParaRPr lang="nl-NL" dirty="0" smtClean="0"/>
          </a:p>
          <a:p>
            <a:endParaRPr lang="nl-NL" dirty="0"/>
          </a:p>
          <a:p>
            <a:endParaRPr lang="nl-NL" dirty="0" smtClean="0"/>
          </a:p>
          <a:p>
            <a:r>
              <a:rPr lang="nl-NL" dirty="0" smtClean="0"/>
              <a:t> Samengestelde scherm (wilde peen)</a:t>
            </a:r>
            <a:endParaRPr lang="nl-NL" dirty="0"/>
          </a:p>
        </p:txBody>
      </p:sp>
      <p:pic>
        <p:nvPicPr>
          <p:cNvPr id="4" name="Afbeelding 3"/>
          <p:cNvPicPr>
            <a:picLocks noChangeAspect="1"/>
          </p:cNvPicPr>
          <p:nvPr/>
        </p:nvPicPr>
        <p:blipFill>
          <a:blip r:embed="rId2"/>
          <a:stretch>
            <a:fillRect/>
          </a:stretch>
        </p:blipFill>
        <p:spPr>
          <a:xfrm>
            <a:off x="7629078" y="1825625"/>
            <a:ext cx="1505843" cy="2054530"/>
          </a:xfrm>
          <a:prstGeom prst="rect">
            <a:avLst/>
          </a:prstGeom>
        </p:spPr>
      </p:pic>
      <p:pic>
        <p:nvPicPr>
          <p:cNvPr id="5" name="Afbeelding 4"/>
          <p:cNvPicPr>
            <a:picLocks noChangeAspect="1"/>
          </p:cNvPicPr>
          <p:nvPr/>
        </p:nvPicPr>
        <p:blipFill>
          <a:blip r:embed="rId3"/>
          <a:stretch>
            <a:fillRect/>
          </a:stretch>
        </p:blipFill>
        <p:spPr>
          <a:xfrm>
            <a:off x="8482082" y="4001294"/>
            <a:ext cx="1524132" cy="1810669"/>
          </a:xfrm>
          <a:prstGeom prst="rect">
            <a:avLst/>
          </a:prstGeom>
        </p:spPr>
      </p:pic>
      <p:pic>
        <p:nvPicPr>
          <p:cNvPr id="6" name="Afbeelding 5"/>
          <p:cNvPicPr>
            <a:picLocks noChangeAspect="1"/>
          </p:cNvPicPr>
          <p:nvPr/>
        </p:nvPicPr>
        <p:blipFill>
          <a:blip r:embed="rId4"/>
          <a:stretch>
            <a:fillRect/>
          </a:stretch>
        </p:blipFill>
        <p:spPr>
          <a:xfrm>
            <a:off x="5146765" y="4996300"/>
            <a:ext cx="3008745" cy="1692420"/>
          </a:xfrm>
          <a:prstGeom prst="rect">
            <a:avLst/>
          </a:prstGeom>
        </p:spPr>
      </p:pic>
      <p:pic>
        <p:nvPicPr>
          <p:cNvPr id="7" name="Afbeelding 6"/>
          <p:cNvPicPr>
            <a:picLocks noChangeAspect="1"/>
          </p:cNvPicPr>
          <p:nvPr/>
        </p:nvPicPr>
        <p:blipFill>
          <a:blip r:embed="rId5"/>
          <a:stretch>
            <a:fillRect/>
          </a:stretch>
        </p:blipFill>
        <p:spPr>
          <a:xfrm>
            <a:off x="9378515" y="689471"/>
            <a:ext cx="1731690" cy="2514191"/>
          </a:xfrm>
          <a:prstGeom prst="rect">
            <a:avLst/>
          </a:prstGeom>
        </p:spPr>
      </p:pic>
    </p:spTree>
    <p:extLst>
      <p:ext uri="{BB962C8B-B14F-4D97-AF65-F5344CB8AC3E}">
        <p14:creationId xmlns:p14="http://schemas.microsoft.com/office/powerpoint/2010/main" val="1817462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Bestuiving en bevruchting </a:t>
            </a:r>
            <a:endParaRPr lang="nl-NL" dirty="0"/>
          </a:p>
        </p:txBody>
      </p:sp>
      <p:sp>
        <p:nvSpPr>
          <p:cNvPr id="3" name="Tijdelijke aanduiding voor inhoud 2"/>
          <p:cNvSpPr>
            <a:spLocks noGrp="1"/>
          </p:cNvSpPr>
          <p:nvPr>
            <p:ph idx="1"/>
          </p:nvPr>
        </p:nvSpPr>
        <p:spPr/>
        <p:txBody>
          <a:bodyPr>
            <a:normAutofit fontScale="25000" lnSpcReduction="20000"/>
          </a:bodyPr>
          <a:lstStyle/>
          <a:p>
            <a:endParaRPr lang="nl-NL" dirty="0" smtClean="0"/>
          </a:p>
          <a:p>
            <a:r>
              <a:rPr lang="nl-NL" sz="9600" dirty="0" smtClean="0"/>
              <a:t>Bestuiving" en "bevruchting" zijn twee verschillende begrippen. Bestuiving kan leiden tot bevruchting maar dat hoeft niet. Na bestuiving moeten de spermacellen uit de stuifmeelkorrel via de stuifmeelbuis naar de eicel gebracht worden en moeten de kern van de spermacel en de kern van de eicel met elkaar versmelten, wat het moment van bevruchting is. </a:t>
            </a:r>
          </a:p>
          <a:p>
            <a:endParaRPr lang="nl-NL" sz="9600" dirty="0" smtClean="0"/>
          </a:p>
          <a:p>
            <a:endParaRPr lang="nl-NL" sz="9600" dirty="0"/>
          </a:p>
          <a:p>
            <a:endParaRPr lang="nl-NL" sz="11200" dirty="0" smtClean="0"/>
          </a:p>
          <a:p>
            <a:r>
              <a:rPr lang="nl-NL" sz="8000" dirty="0" smtClean="0"/>
              <a:t>In de lucht zitten zeer veel verschillende stuifmeelkorrels en alleen een specifieke combinatie van stuifmeelkorrel en stempel geeft bevruchting. Dit voorkomt kruisbevruchting tussen soorten of nauw-verwante planten, zodat deze </a:t>
            </a:r>
            <a:r>
              <a:rPr lang="nl-NL" sz="8000" dirty="0" err="1" smtClean="0"/>
              <a:t>soort-echt</a:t>
            </a:r>
            <a:r>
              <a:rPr lang="nl-NL" sz="8000" dirty="0" smtClean="0"/>
              <a:t> blijven.</a:t>
            </a:r>
          </a:p>
          <a:p>
            <a:r>
              <a:rPr lang="nl-NL" sz="8000" dirty="0" smtClean="0"/>
              <a:t>Ook tweeslachtige bloemen kunnen zelfbevruchting tegengaan, doordat het stuifmeel en de stamper niet tegelijk rijp zijn</a:t>
            </a:r>
          </a:p>
        </p:txBody>
      </p:sp>
      <p:pic>
        <p:nvPicPr>
          <p:cNvPr id="4" name="Afbeelding 3"/>
          <p:cNvPicPr>
            <a:picLocks noChangeAspect="1"/>
          </p:cNvPicPr>
          <p:nvPr/>
        </p:nvPicPr>
        <p:blipFill>
          <a:blip r:embed="rId2"/>
          <a:stretch>
            <a:fillRect/>
          </a:stretch>
        </p:blipFill>
        <p:spPr>
          <a:xfrm>
            <a:off x="9165090" y="56356"/>
            <a:ext cx="2352675" cy="1943100"/>
          </a:xfrm>
          <a:prstGeom prst="rect">
            <a:avLst/>
          </a:prstGeom>
        </p:spPr>
      </p:pic>
      <p:pic>
        <p:nvPicPr>
          <p:cNvPr id="5" name="Afbeelding 4"/>
          <p:cNvPicPr>
            <a:picLocks noChangeAspect="1"/>
          </p:cNvPicPr>
          <p:nvPr/>
        </p:nvPicPr>
        <p:blipFill>
          <a:blip r:embed="rId3"/>
          <a:stretch>
            <a:fillRect/>
          </a:stretch>
        </p:blipFill>
        <p:spPr>
          <a:xfrm>
            <a:off x="7315199" y="3073853"/>
            <a:ext cx="2434046" cy="1369151"/>
          </a:xfrm>
          <a:prstGeom prst="rect">
            <a:avLst/>
          </a:prstGeom>
        </p:spPr>
      </p:pic>
    </p:spTree>
    <p:extLst>
      <p:ext uri="{BB962C8B-B14F-4D97-AF65-F5344CB8AC3E}">
        <p14:creationId xmlns:p14="http://schemas.microsoft.com/office/powerpoint/2010/main" val="3777711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r>
              <a:rPr lang="nl-NL" sz="2400" dirty="0" smtClean="0"/>
              <a:t>Plantensoorten die afhankelijk zijn van bestuiving door insecten of dieren hebben hun bloemen daarop aangepast door felle kleuren, nectarproductie en/of sterk geuren. Bij bestuiving door insecten is vaak sprake van een speciale bloemvorm, waardoor bezoekende insecten gemakkelijk met stuifmeel in aanraking komen.</a:t>
            </a:r>
          </a:p>
        </p:txBody>
      </p:sp>
      <p:pic>
        <p:nvPicPr>
          <p:cNvPr id="4" name="Afbeelding 3"/>
          <p:cNvPicPr>
            <a:picLocks noChangeAspect="1"/>
          </p:cNvPicPr>
          <p:nvPr/>
        </p:nvPicPr>
        <p:blipFill>
          <a:blip r:embed="rId2"/>
          <a:stretch>
            <a:fillRect/>
          </a:stretch>
        </p:blipFill>
        <p:spPr>
          <a:xfrm>
            <a:off x="953588" y="3350869"/>
            <a:ext cx="4762771" cy="3507131"/>
          </a:xfrm>
          <a:prstGeom prst="rect">
            <a:avLst/>
          </a:prstGeom>
        </p:spPr>
      </p:pic>
      <p:pic>
        <p:nvPicPr>
          <p:cNvPr id="5" name="Afbeelding 4"/>
          <p:cNvPicPr>
            <a:picLocks noChangeAspect="1"/>
          </p:cNvPicPr>
          <p:nvPr/>
        </p:nvPicPr>
        <p:blipFill>
          <a:blip r:embed="rId3"/>
          <a:stretch>
            <a:fillRect/>
          </a:stretch>
        </p:blipFill>
        <p:spPr>
          <a:xfrm>
            <a:off x="6096000" y="3340275"/>
            <a:ext cx="1905000" cy="1905000"/>
          </a:xfrm>
          <a:prstGeom prst="rect">
            <a:avLst/>
          </a:prstGeom>
        </p:spPr>
      </p:pic>
      <p:pic>
        <p:nvPicPr>
          <p:cNvPr id="6" name="Afbeelding 5"/>
          <p:cNvPicPr>
            <a:picLocks noChangeAspect="1"/>
          </p:cNvPicPr>
          <p:nvPr/>
        </p:nvPicPr>
        <p:blipFill>
          <a:blip r:embed="rId4"/>
          <a:stretch>
            <a:fillRect/>
          </a:stretch>
        </p:blipFill>
        <p:spPr>
          <a:xfrm>
            <a:off x="8184373" y="3350869"/>
            <a:ext cx="3284815" cy="2410233"/>
          </a:xfrm>
          <a:prstGeom prst="rect">
            <a:avLst/>
          </a:prstGeom>
        </p:spPr>
      </p:pic>
    </p:spTree>
    <p:extLst>
      <p:ext uri="{BB962C8B-B14F-4D97-AF65-F5344CB8AC3E}">
        <p14:creationId xmlns:p14="http://schemas.microsoft.com/office/powerpoint/2010/main" val="3460849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r>
              <a:rPr lang="nl-NL" sz="2400" dirty="0" smtClean="0"/>
              <a:t>Ook hebben bloemen soms een ingewikkelde bouw waardoor alleen een specifiek insect de bloem kan bestuiven, of lijken de bloemen op het betreffende insect waardoor het insect wil paren en zo de bloem bestuiven </a:t>
            </a:r>
            <a:endParaRPr lang="nl-NL" sz="2400" dirty="0"/>
          </a:p>
        </p:txBody>
      </p:sp>
      <p:pic>
        <p:nvPicPr>
          <p:cNvPr id="6" name="Afbeelding 5"/>
          <p:cNvPicPr>
            <a:picLocks noChangeAspect="1"/>
          </p:cNvPicPr>
          <p:nvPr/>
        </p:nvPicPr>
        <p:blipFill>
          <a:blip r:embed="rId2"/>
          <a:stretch>
            <a:fillRect/>
          </a:stretch>
        </p:blipFill>
        <p:spPr>
          <a:xfrm>
            <a:off x="1662656" y="2914378"/>
            <a:ext cx="2458722" cy="3682365"/>
          </a:xfrm>
          <a:prstGeom prst="rect">
            <a:avLst/>
          </a:prstGeom>
        </p:spPr>
      </p:pic>
      <p:pic>
        <p:nvPicPr>
          <p:cNvPr id="8" name="Afbeelding 7"/>
          <p:cNvPicPr>
            <a:picLocks noChangeAspect="1"/>
          </p:cNvPicPr>
          <p:nvPr/>
        </p:nvPicPr>
        <p:blipFill>
          <a:blip r:embed="rId3"/>
          <a:stretch>
            <a:fillRect/>
          </a:stretch>
        </p:blipFill>
        <p:spPr>
          <a:xfrm>
            <a:off x="5499463" y="2914378"/>
            <a:ext cx="4967605" cy="3974084"/>
          </a:xfrm>
          <a:prstGeom prst="rect">
            <a:avLst/>
          </a:prstGeom>
        </p:spPr>
      </p:pic>
    </p:spTree>
    <p:extLst>
      <p:ext uri="{BB962C8B-B14F-4D97-AF65-F5344CB8AC3E}">
        <p14:creationId xmlns:p14="http://schemas.microsoft.com/office/powerpoint/2010/main" val="2221283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een bloem?</a:t>
            </a:r>
            <a:endParaRPr lang="nl-NL" dirty="0"/>
          </a:p>
        </p:txBody>
      </p:sp>
      <p:sp>
        <p:nvSpPr>
          <p:cNvPr id="3" name="Tijdelijke aanduiding voor inhoud 2"/>
          <p:cNvSpPr>
            <a:spLocks noGrp="1"/>
          </p:cNvSpPr>
          <p:nvPr>
            <p:ph idx="1"/>
          </p:nvPr>
        </p:nvSpPr>
        <p:spPr/>
        <p:txBody>
          <a:bodyPr>
            <a:normAutofit/>
          </a:bodyPr>
          <a:lstStyle/>
          <a:p>
            <a:r>
              <a:rPr lang="nl-NL" dirty="0" smtClean="0"/>
              <a:t>het deel van een plant waarin de organen voor geslachtelijke voortplanting bij elkaar staan. </a:t>
            </a:r>
          </a:p>
        </p:txBody>
      </p:sp>
      <p:pic>
        <p:nvPicPr>
          <p:cNvPr id="6" name="Afbeelding 5"/>
          <p:cNvPicPr>
            <a:picLocks noChangeAspect="1"/>
          </p:cNvPicPr>
          <p:nvPr/>
        </p:nvPicPr>
        <p:blipFill>
          <a:blip r:embed="rId2"/>
          <a:stretch>
            <a:fillRect/>
          </a:stretch>
        </p:blipFill>
        <p:spPr>
          <a:xfrm>
            <a:off x="2534194" y="3226360"/>
            <a:ext cx="3016976" cy="2950603"/>
          </a:xfrm>
          <a:prstGeom prst="rect">
            <a:avLst/>
          </a:prstGeom>
        </p:spPr>
      </p:pic>
      <p:pic>
        <p:nvPicPr>
          <p:cNvPr id="7" name="Afbeelding 6"/>
          <p:cNvPicPr>
            <a:picLocks noChangeAspect="1"/>
          </p:cNvPicPr>
          <p:nvPr/>
        </p:nvPicPr>
        <p:blipFill>
          <a:blip r:embed="rId3"/>
          <a:stretch>
            <a:fillRect/>
          </a:stretch>
        </p:blipFill>
        <p:spPr>
          <a:xfrm>
            <a:off x="6334396" y="2534194"/>
            <a:ext cx="4704261" cy="3136174"/>
          </a:xfrm>
          <a:prstGeom prst="rect">
            <a:avLst/>
          </a:prstGeom>
        </p:spPr>
      </p:pic>
    </p:spTree>
    <p:extLst>
      <p:ext uri="{BB962C8B-B14F-4D97-AF65-F5344CB8AC3E}">
        <p14:creationId xmlns:p14="http://schemas.microsoft.com/office/powerpoint/2010/main" val="3034619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Bloemschema </a:t>
            </a:r>
            <a:r>
              <a:rPr lang="nl-NL" dirty="0" err="1" smtClean="0"/>
              <a:t>bedektzadigen</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4023360" y="2210117"/>
            <a:ext cx="7021480" cy="4504060"/>
          </a:xfrm>
          <a:prstGeom prst="rect">
            <a:avLst/>
          </a:prstGeom>
        </p:spPr>
      </p:pic>
      <p:sp>
        <p:nvSpPr>
          <p:cNvPr id="5" name="Rechthoek 4"/>
          <p:cNvSpPr/>
          <p:nvPr/>
        </p:nvSpPr>
        <p:spPr>
          <a:xfrm>
            <a:off x="975360" y="1563786"/>
            <a:ext cx="6096000" cy="646331"/>
          </a:xfrm>
          <a:prstGeom prst="rect">
            <a:avLst/>
          </a:prstGeom>
        </p:spPr>
        <p:txBody>
          <a:bodyPr>
            <a:spAutoFit/>
          </a:bodyPr>
          <a:lstStyle/>
          <a:p>
            <a:r>
              <a:rPr lang="nl-NL" dirty="0" smtClean="0"/>
              <a:t>Het schema laat zien hoe een volledige (perfecte), tweeslachtige of hermafrodiete bloem is opgebouwd. </a:t>
            </a:r>
            <a:endParaRPr lang="nl-NL" dirty="0"/>
          </a:p>
        </p:txBody>
      </p:sp>
    </p:spTree>
    <p:extLst>
      <p:ext uri="{BB962C8B-B14F-4D97-AF65-F5344CB8AC3E}">
        <p14:creationId xmlns:p14="http://schemas.microsoft.com/office/powerpoint/2010/main" val="1772705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t>
            </a:r>
            <a:r>
              <a:rPr lang="nl-NL" dirty="0" smtClean="0"/>
              <a:t>loembodem</a:t>
            </a:r>
            <a:endParaRPr lang="nl-NL" dirty="0"/>
          </a:p>
        </p:txBody>
      </p:sp>
      <p:sp>
        <p:nvSpPr>
          <p:cNvPr id="3" name="Tijdelijke aanduiding voor inhoud 2"/>
          <p:cNvSpPr>
            <a:spLocks noGrp="1"/>
          </p:cNvSpPr>
          <p:nvPr>
            <p:ph idx="1"/>
          </p:nvPr>
        </p:nvSpPr>
        <p:spPr/>
        <p:txBody>
          <a:bodyPr/>
          <a:lstStyle/>
          <a:p>
            <a:r>
              <a:rPr lang="nl-NL" dirty="0" smtClean="0"/>
              <a:t>De bloembodem is het eind van de stengel waarop de delen van de bloem staan ingeplant. </a:t>
            </a:r>
            <a:endParaRPr lang="nl-NL" dirty="0"/>
          </a:p>
        </p:txBody>
      </p:sp>
      <p:pic>
        <p:nvPicPr>
          <p:cNvPr id="4" name="Afbeelding 3"/>
          <p:cNvPicPr>
            <a:picLocks noChangeAspect="1"/>
          </p:cNvPicPr>
          <p:nvPr/>
        </p:nvPicPr>
        <p:blipFill>
          <a:blip r:embed="rId2"/>
          <a:stretch>
            <a:fillRect/>
          </a:stretch>
        </p:blipFill>
        <p:spPr>
          <a:xfrm>
            <a:off x="4936263" y="2468880"/>
            <a:ext cx="4037920" cy="4037920"/>
          </a:xfrm>
          <a:prstGeom prst="rect">
            <a:avLst/>
          </a:prstGeom>
        </p:spPr>
      </p:pic>
    </p:spTree>
    <p:extLst>
      <p:ext uri="{BB962C8B-B14F-4D97-AF65-F5344CB8AC3E}">
        <p14:creationId xmlns:p14="http://schemas.microsoft.com/office/powerpoint/2010/main" val="2549740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Kelk- en kroonbladeren</a:t>
            </a:r>
            <a:endParaRPr lang="nl-NL" dirty="0"/>
          </a:p>
        </p:txBody>
      </p:sp>
      <p:sp>
        <p:nvSpPr>
          <p:cNvPr id="3" name="Tijdelijke aanduiding voor inhoud 2"/>
          <p:cNvSpPr>
            <a:spLocks noGrp="1"/>
          </p:cNvSpPr>
          <p:nvPr>
            <p:ph idx="1"/>
          </p:nvPr>
        </p:nvSpPr>
        <p:spPr/>
        <p:txBody>
          <a:bodyPr>
            <a:noAutofit/>
          </a:bodyPr>
          <a:lstStyle/>
          <a:p>
            <a:r>
              <a:rPr lang="nl-NL" sz="1800" dirty="0" smtClean="0"/>
              <a:t>De kelk is de buitenste krans van </a:t>
            </a:r>
            <a:r>
              <a:rPr lang="nl-NL" sz="1800" dirty="0" err="1" smtClean="0"/>
              <a:t>bloembekleedselen</a:t>
            </a:r>
            <a:r>
              <a:rPr lang="nl-NL" sz="1800" dirty="0" smtClean="0"/>
              <a:t> van de bloem en staat ingeplant op de bloembodem.  Meestal is de kelk groen </a:t>
            </a:r>
          </a:p>
          <a:p>
            <a:r>
              <a:rPr lang="nl-NL" sz="1800" dirty="0" smtClean="0"/>
              <a:t>De kroonbladeren danken hun naam aan het feit dat ze vrijwel bovenaan de bloem zitten, zodat het lijkt alsof het kroontje van de bloem is. De kroon kan voorzien zijn van een honingmerk, waardoor bijen en dergelijke worden aangelokt.</a:t>
            </a:r>
          </a:p>
          <a:p>
            <a:endParaRPr lang="nl-NL" dirty="0" smtClean="0"/>
          </a:p>
          <a:p>
            <a:endParaRPr lang="nl-NL" sz="1200" dirty="0"/>
          </a:p>
        </p:txBody>
      </p:sp>
      <p:pic>
        <p:nvPicPr>
          <p:cNvPr id="4" name="Afbeelding 3"/>
          <p:cNvPicPr>
            <a:picLocks noChangeAspect="1"/>
          </p:cNvPicPr>
          <p:nvPr/>
        </p:nvPicPr>
        <p:blipFill>
          <a:blip r:embed="rId2"/>
          <a:stretch>
            <a:fillRect/>
          </a:stretch>
        </p:blipFill>
        <p:spPr>
          <a:xfrm>
            <a:off x="6387737" y="3029426"/>
            <a:ext cx="5535930" cy="3690620"/>
          </a:xfrm>
          <a:prstGeom prst="rect">
            <a:avLst/>
          </a:prstGeom>
        </p:spPr>
      </p:pic>
      <p:pic>
        <p:nvPicPr>
          <p:cNvPr id="5" name="Afbeelding 4"/>
          <p:cNvPicPr>
            <a:picLocks noChangeAspect="1"/>
          </p:cNvPicPr>
          <p:nvPr/>
        </p:nvPicPr>
        <p:blipFill>
          <a:blip r:embed="rId3"/>
          <a:stretch>
            <a:fillRect/>
          </a:stretch>
        </p:blipFill>
        <p:spPr>
          <a:xfrm>
            <a:off x="1234810" y="3291839"/>
            <a:ext cx="3498980" cy="3331029"/>
          </a:xfrm>
          <a:prstGeom prst="rect">
            <a:avLst/>
          </a:prstGeom>
        </p:spPr>
      </p:pic>
    </p:spTree>
    <p:extLst>
      <p:ext uri="{BB962C8B-B14F-4D97-AF65-F5344CB8AC3E}">
        <p14:creationId xmlns:p14="http://schemas.microsoft.com/office/powerpoint/2010/main" val="3604312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9053333" y="2225447"/>
            <a:ext cx="2554940" cy="3832411"/>
          </a:xfrm>
          <a:prstGeom prst="rect">
            <a:avLst/>
          </a:prstGeom>
        </p:spPr>
      </p:pic>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a:bodyPr>
          <a:lstStyle/>
          <a:p>
            <a:r>
              <a:rPr lang="nl-NL" sz="2000" dirty="0" smtClean="0"/>
              <a:t>Bloemen zijn van nature enkelbloemig, gekweekte vormen hebben vaak meer of minder gevulde bloemen.</a:t>
            </a:r>
          </a:p>
          <a:p>
            <a:endParaRPr lang="nl-NL" sz="2000" dirty="0" smtClean="0"/>
          </a:p>
          <a:p>
            <a:pPr marL="0" indent="0">
              <a:buNone/>
            </a:pPr>
            <a:endParaRPr lang="nl-NL" sz="2000" dirty="0" smtClean="0"/>
          </a:p>
          <a:p>
            <a:endParaRPr lang="nl-NL" sz="2000" dirty="0"/>
          </a:p>
          <a:p>
            <a:endParaRPr lang="nl-NL" sz="2000" dirty="0" smtClean="0"/>
          </a:p>
          <a:p>
            <a:r>
              <a:rPr lang="nl-NL" sz="2000" dirty="0" smtClean="0"/>
              <a:t>Als er twee kransen van bloembladen zijn, wordt van halfgevuld gesproken. </a:t>
            </a:r>
          </a:p>
          <a:p>
            <a:r>
              <a:rPr lang="nl-NL" sz="2000" dirty="0" smtClean="0"/>
              <a:t>Zijn er meer dan twee kransen van bloembladen dan wordt van </a:t>
            </a:r>
          </a:p>
          <a:p>
            <a:pPr marL="0" indent="0">
              <a:buNone/>
            </a:pPr>
            <a:r>
              <a:rPr lang="nl-NL" sz="2000" dirty="0" err="1" smtClean="0"/>
              <a:t>gevuldbloemig</a:t>
            </a:r>
            <a:r>
              <a:rPr lang="nl-NL" sz="2000" dirty="0" smtClean="0"/>
              <a:t> gesproken.</a:t>
            </a:r>
          </a:p>
          <a:p>
            <a:endParaRPr lang="nl-NL" dirty="0"/>
          </a:p>
        </p:txBody>
      </p:sp>
      <p:pic>
        <p:nvPicPr>
          <p:cNvPr id="4" name="Afbeelding 3"/>
          <p:cNvPicPr>
            <a:picLocks noChangeAspect="1"/>
          </p:cNvPicPr>
          <p:nvPr/>
        </p:nvPicPr>
        <p:blipFill>
          <a:blip r:embed="rId3"/>
          <a:stretch>
            <a:fillRect/>
          </a:stretch>
        </p:blipFill>
        <p:spPr>
          <a:xfrm>
            <a:off x="2276475" y="2225447"/>
            <a:ext cx="2246219" cy="1687160"/>
          </a:xfrm>
          <a:prstGeom prst="rect">
            <a:avLst/>
          </a:prstGeom>
        </p:spPr>
      </p:pic>
      <p:pic>
        <p:nvPicPr>
          <p:cNvPr id="5" name="Afbeelding 4"/>
          <p:cNvPicPr>
            <a:picLocks noChangeAspect="1"/>
          </p:cNvPicPr>
          <p:nvPr/>
        </p:nvPicPr>
        <p:blipFill>
          <a:blip r:embed="rId4"/>
          <a:stretch>
            <a:fillRect/>
          </a:stretch>
        </p:blipFill>
        <p:spPr>
          <a:xfrm>
            <a:off x="5365377" y="4909809"/>
            <a:ext cx="2924536" cy="1948191"/>
          </a:xfrm>
          <a:prstGeom prst="rect">
            <a:avLst/>
          </a:prstGeom>
        </p:spPr>
      </p:pic>
    </p:spTree>
    <p:extLst>
      <p:ext uri="{BB962C8B-B14F-4D97-AF65-F5344CB8AC3E}">
        <p14:creationId xmlns:p14="http://schemas.microsoft.com/office/powerpoint/2010/main" val="3691918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sporofyllen</a:t>
            </a:r>
            <a:endParaRPr lang="nl-NL" dirty="0"/>
          </a:p>
        </p:txBody>
      </p:sp>
      <p:sp>
        <p:nvSpPr>
          <p:cNvPr id="3" name="Tijdelijke aanduiding voor inhoud 2"/>
          <p:cNvSpPr>
            <a:spLocks noGrp="1"/>
          </p:cNvSpPr>
          <p:nvPr>
            <p:ph idx="1"/>
          </p:nvPr>
        </p:nvSpPr>
        <p:spPr/>
        <p:txBody>
          <a:bodyPr>
            <a:normAutofit/>
          </a:bodyPr>
          <a:lstStyle/>
          <a:p>
            <a:r>
              <a:rPr lang="nl-NL" sz="1900" dirty="0" smtClean="0"/>
              <a:t>Er zijn vrouwelijke en mannelijke </a:t>
            </a:r>
            <a:r>
              <a:rPr lang="nl-NL" sz="1900" dirty="0" err="1" smtClean="0"/>
              <a:t>sporofyllen</a:t>
            </a:r>
            <a:r>
              <a:rPr lang="nl-NL" sz="1900" dirty="0" smtClean="0"/>
              <a:t> :</a:t>
            </a:r>
          </a:p>
          <a:p>
            <a:pPr lvl="1"/>
            <a:r>
              <a:rPr lang="nl-NL" sz="1500" dirty="0" smtClean="0"/>
              <a:t>De vrouwelijke zijn gewoonlijk met elkaar vergroeid en vormen de stamper</a:t>
            </a:r>
          </a:p>
          <a:p>
            <a:pPr lvl="1"/>
            <a:r>
              <a:rPr lang="nl-NL" sz="1500" dirty="0"/>
              <a:t>D</a:t>
            </a:r>
            <a:r>
              <a:rPr lang="nl-NL" sz="1500" dirty="0" smtClean="0"/>
              <a:t>e mannelijke </a:t>
            </a:r>
            <a:r>
              <a:rPr lang="nl-NL" sz="1500" dirty="0" err="1" smtClean="0"/>
              <a:t>sporofyllen</a:t>
            </a:r>
            <a:r>
              <a:rPr lang="nl-NL" sz="1500" dirty="0" smtClean="0"/>
              <a:t> zijn gewoonlijk goed te herkennen als meeldraden.</a:t>
            </a:r>
          </a:p>
          <a:p>
            <a:pPr lvl="1"/>
            <a:r>
              <a:rPr lang="nl-NL" sz="1500" dirty="0" smtClean="0"/>
              <a:t>Na de bevruchting groeien de zaadknoppen uit tot zaden, en het vruchtbeginsel tot een vrucht. </a:t>
            </a:r>
          </a:p>
          <a:p>
            <a:endParaRPr lang="nl-NL" sz="9600" dirty="0" smtClean="0"/>
          </a:p>
        </p:txBody>
      </p:sp>
      <p:pic>
        <p:nvPicPr>
          <p:cNvPr id="4" name="Afbeelding 3"/>
          <p:cNvPicPr>
            <a:picLocks noChangeAspect="1"/>
          </p:cNvPicPr>
          <p:nvPr/>
        </p:nvPicPr>
        <p:blipFill>
          <a:blip r:embed="rId2"/>
          <a:stretch>
            <a:fillRect/>
          </a:stretch>
        </p:blipFill>
        <p:spPr>
          <a:xfrm>
            <a:off x="7121297" y="3323970"/>
            <a:ext cx="4088812" cy="3201453"/>
          </a:xfrm>
          <a:prstGeom prst="rect">
            <a:avLst/>
          </a:prstGeom>
        </p:spPr>
      </p:pic>
      <p:pic>
        <p:nvPicPr>
          <p:cNvPr id="5" name="Afbeelding 4"/>
          <p:cNvPicPr>
            <a:picLocks noChangeAspect="1"/>
          </p:cNvPicPr>
          <p:nvPr/>
        </p:nvPicPr>
        <p:blipFill>
          <a:blip r:embed="rId3"/>
          <a:stretch>
            <a:fillRect/>
          </a:stretch>
        </p:blipFill>
        <p:spPr>
          <a:xfrm>
            <a:off x="2236957" y="3671206"/>
            <a:ext cx="4740649" cy="2679987"/>
          </a:xfrm>
          <a:prstGeom prst="rect">
            <a:avLst/>
          </a:prstGeom>
        </p:spPr>
      </p:pic>
    </p:spTree>
    <p:extLst>
      <p:ext uri="{BB962C8B-B14F-4D97-AF65-F5344CB8AC3E}">
        <p14:creationId xmlns:p14="http://schemas.microsoft.com/office/powerpoint/2010/main" val="206856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Onvolledige of imperfecte bloemen</a:t>
            </a:r>
            <a:endParaRPr lang="nl-NL" dirty="0"/>
          </a:p>
        </p:txBody>
      </p:sp>
      <p:sp>
        <p:nvSpPr>
          <p:cNvPr id="3" name="Tijdelijke aanduiding voor inhoud 2"/>
          <p:cNvSpPr>
            <a:spLocks noGrp="1"/>
          </p:cNvSpPr>
          <p:nvPr>
            <p:ph idx="1"/>
          </p:nvPr>
        </p:nvSpPr>
        <p:spPr/>
        <p:txBody>
          <a:bodyPr/>
          <a:lstStyle/>
          <a:p>
            <a:r>
              <a:rPr lang="nl-NL" dirty="0" smtClean="0"/>
              <a:t>geen kelk- of kroonbladen (bijvoorbeeld wilgenkatjes)</a:t>
            </a:r>
          </a:p>
          <a:p>
            <a:endParaRPr lang="nl-NL" dirty="0" smtClean="0"/>
          </a:p>
          <a:p>
            <a:r>
              <a:rPr lang="nl-NL" dirty="0" smtClean="0"/>
              <a:t>kroonbladen ontbreken, maar zijn er wel gekleurde kelkbladen (kievitsbloem en de bosanemoon)</a:t>
            </a:r>
            <a:endParaRPr lang="nl-NL" dirty="0"/>
          </a:p>
        </p:txBody>
      </p:sp>
      <p:pic>
        <p:nvPicPr>
          <p:cNvPr id="4" name="Afbeelding 3"/>
          <p:cNvPicPr>
            <a:picLocks noChangeAspect="1"/>
          </p:cNvPicPr>
          <p:nvPr/>
        </p:nvPicPr>
        <p:blipFill>
          <a:blip r:embed="rId2"/>
          <a:stretch>
            <a:fillRect/>
          </a:stretch>
        </p:blipFill>
        <p:spPr>
          <a:xfrm>
            <a:off x="6674712" y="3490913"/>
            <a:ext cx="2447925" cy="2686050"/>
          </a:xfrm>
          <a:prstGeom prst="rect">
            <a:avLst/>
          </a:prstGeom>
        </p:spPr>
      </p:pic>
      <p:pic>
        <p:nvPicPr>
          <p:cNvPr id="5" name="Afbeelding 4"/>
          <p:cNvPicPr>
            <a:picLocks noChangeAspect="1"/>
          </p:cNvPicPr>
          <p:nvPr/>
        </p:nvPicPr>
        <p:blipFill>
          <a:blip r:embed="rId3"/>
          <a:stretch>
            <a:fillRect/>
          </a:stretch>
        </p:blipFill>
        <p:spPr>
          <a:xfrm>
            <a:off x="9391922" y="705644"/>
            <a:ext cx="1428750" cy="2105025"/>
          </a:xfrm>
          <a:prstGeom prst="rect">
            <a:avLst/>
          </a:prstGeom>
        </p:spPr>
      </p:pic>
    </p:spTree>
    <p:extLst>
      <p:ext uri="{BB962C8B-B14F-4D97-AF65-F5344CB8AC3E}">
        <p14:creationId xmlns:p14="http://schemas.microsoft.com/office/powerpoint/2010/main" val="216901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Eenslachtig / tweeslachtig </a:t>
            </a:r>
            <a:endParaRPr lang="nl-NL" dirty="0"/>
          </a:p>
        </p:txBody>
      </p:sp>
      <p:sp>
        <p:nvSpPr>
          <p:cNvPr id="3" name="Tijdelijke aanduiding voor inhoud 2"/>
          <p:cNvSpPr>
            <a:spLocks noGrp="1"/>
          </p:cNvSpPr>
          <p:nvPr>
            <p:ph idx="1"/>
          </p:nvPr>
        </p:nvSpPr>
        <p:spPr/>
        <p:txBody>
          <a:bodyPr>
            <a:normAutofit/>
          </a:bodyPr>
          <a:lstStyle/>
          <a:p>
            <a:r>
              <a:rPr lang="nl-NL" dirty="0" smtClean="0"/>
              <a:t>Een bloem, die </a:t>
            </a:r>
            <a:r>
              <a:rPr lang="nl-NL" dirty="0" err="1" smtClean="0"/>
              <a:t>òf</a:t>
            </a:r>
            <a:r>
              <a:rPr lang="nl-NL" dirty="0" smtClean="0"/>
              <a:t> stampers </a:t>
            </a:r>
            <a:r>
              <a:rPr lang="nl-NL" dirty="0" err="1" smtClean="0"/>
              <a:t>òf</a:t>
            </a:r>
            <a:r>
              <a:rPr lang="nl-NL" dirty="0" smtClean="0"/>
              <a:t> meeldraden (maar niet beide) heeft, is een eenslachtige bloem:</a:t>
            </a:r>
          </a:p>
          <a:p>
            <a:pPr lvl="1"/>
            <a:r>
              <a:rPr lang="nl-NL" dirty="0" smtClean="0"/>
              <a:t>Een bloem met alleen één of meer stampers is een vrouwelijke bloem.</a:t>
            </a:r>
          </a:p>
          <a:p>
            <a:pPr lvl="1"/>
            <a:r>
              <a:rPr lang="nl-NL" dirty="0" smtClean="0"/>
              <a:t>Een bloem met alleen meeldraden is een mannelijke bloem. </a:t>
            </a:r>
          </a:p>
          <a:p>
            <a:r>
              <a:rPr lang="nl-NL" dirty="0" smtClean="0"/>
              <a:t>Bij </a:t>
            </a:r>
            <a:r>
              <a:rPr lang="nl-NL" dirty="0" err="1" smtClean="0"/>
              <a:t>windbestuivers</a:t>
            </a:r>
            <a:r>
              <a:rPr lang="nl-NL" dirty="0" smtClean="0"/>
              <a:t> </a:t>
            </a:r>
          </a:p>
          <a:p>
            <a:pPr marL="0" indent="0">
              <a:buNone/>
            </a:pPr>
            <a:r>
              <a:rPr lang="nl-NL" dirty="0" smtClean="0"/>
              <a:t>zijn de bloemen vaak eenslachtig.</a:t>
            </a:r>
          </a:p>
          <a:p>
            <a:endParaRPr lang="nl-NL" dirty="0" smtClean="0"/>
          </a:p>
          <a:p>
            <a:endParaRPr lang="nl-NL" dirty="0" smtClean="0"/>
          </a:p>
          <a:p>
            <a:r>
              <a:rPr lang="nl-NL" dirty="0" smtClean="0"/>
              <a:t>Een tweeslachtige bloem heeft zowel stampers als meeldraden.</a:t>
            </a:r>
          </a:p>
          <a:p>
            <a:endParaRPr lang="nl-NL" dirty="0" smtClean="0"/>
          </a:p>
          <a:p>
            <a:pPr marL="0" indent="0">
              <a:buNone/>
            </a:pPr>
            <a:endParaRPr lang="nl-NL" dirty="0"/>
          </a:p>
        </p:txBody>
      </p:sp>
      <p:pic>
        <p:nvPicPr>
          <p:cNvPr id="5" name="Afbeelding 4"/>
          <p:cNvPicPr>
            <a:picLocks noChangeAspect="1"/>
          </p:cNvPicPr>
          <p:nvPr/>
        </p:nvPicPr>
        <p:blipFill>
          <a:blip r:embed="rId2"/>
          <a:stretch>
            <a:fillRect/>
          </a:stretch>
        </p:blipFill>
        <p:spPr>
          <a:xfrm>
            <a:off x="6718286" y="3396342"/>
            <a:ext cx="1619218" cy="2235381"/>
          </a:xfrm>
          <a:prstGeom prst="rect">
            <a:avLst/>
          </a:prstGeom>
        </p:spPr>
      </p:pic>
      <p:pic>
        <p:nvPicPr>
          <p:cNvPr id="6" name="Afbeelding 5"/>
          <p:cNvPicPr>
            <a:picLocks noChangeAspect="1"/>
          </p:cNvPicPr>
          <p:nvPr/>
        </p:nvPicPr>
        <p:blipFill>
          <a:blip r:embed="rId3"/>
          <a:stretch>
            <a:fillRect/>
          </a:stretch>
        </p:blipFill>
        <p:spPr>
          <a:xfrm>
            <a:off x="9692063" y="2969145"/>
            <a:ext cx="2296137" cy="2406403"/>
          </a:xfrm>
          <a:prstGeom prst="rect">
            <a:avLst/>
          </a:prstGeom>
        </p:spPr>
      </p:pic>
    </p:spTree>
    <p:extLst>
      <p:ext uri="{BB962C8B-B14F-4D97-AF65-F5344CB8AC3E}">
        <p14:creationId xmlns:p14="http://schemas.microsoft.com/office/powerpoint/2010/main" val="436999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559</Words>
  <Application>Microsoft Office PowerPoint</Application>
  <PresentationFormat>Breedbeeld</PresentationFormat>
  <Paragraphs>79</Paragraphs>
  <Slides>15</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Calibri</vt:lpstr>
      <vt:lpstr>Calibri Light</vt:lpstr>
      <vt:lpstr>Kantoorthema</vt:lpstr>
      <vt:lpstr>Morfologie  </vt:lpstr>
      <vt:lpstr>Wat is een bloem?</vt:lpstr>
      <vt:lpstr>Bloemschema bedektzadigen</vt:lpstr>
      <vt:lpstr>Bloembodem</vt:lpstr>
      <vt:lpstr>Kelk- en kroonbladeren</vt:lpstr>
      <vt:lpstr>PowerPoint-presentatie</vt:lpstr>
      <vt:lpstr>sporofyllen</vt:lpstr>
      <vt:lpstr>Onvolledige of imperfecte bloemen</vt:lpstr>
      <vt:lpstr>Eenslachtig / tweeslachtig </vt:lpstr>
      <vt:lpstr>Bloeiwijzen  </vt:lpstr>
      <vt:lpstr>PowerPoint-presentatie</vt:lpstr>
      <vt:lpstr>PowerPoint-presentatie</vt:lpstr>
      <vt:lpstr>Bestuiving en bevruchting </vt:lpstr>
      <vt:lpstr>PowerPoint-presentatie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Morfologie</dc:title>
  <dc:creator>Coby van Otterdijk</dc:creator>
  <cp:lastModifiedBy>Coby van Otterdijk</cp:lastModifiedBy>
  <cp:revision>15</cp:revision>
  <dcterms:created xsi:type="dcterms:W3CDTF">2018-02-04T09:43:46Z</dcterms:created>
  <dcterms:modified xsi:type="dcterms:W3CDTF">2018-02-04T12:47:29Z</dcterms:modified>
</cp:coreProperties>
</file>